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odoni FLF Bold" panose="020B0604020202020204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HK Grotesk" panose="020B0604020202020204" charset="0"/>
      <p:regular r:id="rId15"/>
    </p:embeddedFont>
    <p:embeddedFont>
      <p:font typeface="HK Grotesk Bold" panose="020B0604020202020204" charset="0"/>
      <p:regular r:id="rId16"/>
    </p:embeddedFont>
    <p:embeddedFont>
      <p:font typeface="HK Grotesk Medium" panose="020B0604020202020204" charset="0"/>
      <p:regular r:id="rId17"/>
    </p:embeddedFont>
    <p:embeddedFont>
      <p:font typeface="Source Serif Pr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88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9354" y="749473"/>
            <a:ext cx="2162905" cy="1903307"/>
            <a:chOff x="0" y="0"/>
            <a:chExt cx="569654" cy="501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9654" cy="501282"/>
            </a:xfrm>
            <a:custGeom>
              <a:avLst/>
              <a:gdLst/>
              <a:ahLst/>
              <a:cxnLst/>
              <a:rect l="l" t="t" r="r" b="b"/>
              <a:pathLst>
                <a:path w="569654" h="501282">
                  <a:moveTo>
                    <a:pt x="284827" y="0"/>
                  </a:moveTo>
                  <a:cubicBezTo>
                    <a:pt x="127521" y="0"/>
                    <a:pt x="0" y="112216"/>
                    <a:pt x="0" y="250641"/>
                  </a:cubicBezTo>
                  <a:cubicBezTo>
                    <a:pt x="0" y="389066"/>
                    <a:pt x="127521" y="501282"/>
                    <a:pt x="284827" y="501282"/>
                  </a:cubicBezTo>
                  <a:cubicBezTo>
                    <a:pt x="442133" y="501282"/>
                    <a:pt x="569654" y="389066"/>
                    <a:pt x="569654" y="250641"/>
                  </a:cubicBezTo>
                  <a:cubicBezTo>
                    <a:pt x="569654" y="112216"/>
                    <a:pt x="442133" y="0"/>
                    <a:pt x="2848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3405" y="-48255"/>
              <a:ext cx="462844" cy="502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27850"/>
            <a:ext cx="18288000" cy="2398164"/>
            <a:chOff x="0" y="0"/>
            <a:chExt cx="4816593" cy="631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31615"/>
            </a:xfrm>
            <a:custGeom>
              <a:avLst/>
              <a:gdLst/>
              <a:ahLst/>
              <a:cxnLst/>
              <a:rect l="l" t="t" r="r" b="b"/>
              <a:pathLst>
                <a:path w="4816592" h="631615">
                  <a:moveTo>
                    <a:pt x="0" y="0"/>
                  </a:moveTo>
                  <a:lnTo>
                    <a:pt x="4816592" y="0"/>
                  </a:lnTo>
                  <a:lnTo>
                    <a:pt x="4816592" y="631615"/>
                  </a:lnTo>
                  <a:lnTo>
                    <a:pt x="0" y="631615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4816593" cy="726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72060" y="3737442"/>
            <a:ext cx="2694428" cy="3639966"/>
          </a:xfrm>
          <a:custGeom>
            <a:avLst/>
            <a:gdLst/>
            <a:ahLst/>
            <a:cxnLst/>
            <a:rect l="l" t="t" r="r" b="b"/>
            <a:pathLst>
              <a:path w="2694428" h="3639966">
                <a:moveTo>
                  <a:pt x="0" y="0"/>
                </a:moveTo>
                <a:lnTo>
                  <a:pt x="2694428" y="0"/>
                </a:lnTo>
                <a:lnTo>
                  <a:pt x="2694428" y="3639966"/>
                </a:lnTo>
                <a:lnTo>
                  <a:pt x="0" y="3639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7888836"/>
            <a:ext cx="18288000" cy="2398164"/>
            <a:chOff x="0" y="0"/>
            <a:chExt cx="4816593" cy="6316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31615"/>
            </a:xfrm>
            <a:custGeom>
              <a:avLst/>
              <a:gdLst/>
              <a:ahLst/>
              <a:cxnLst/>
              <a:rect l="l" t="t" r="r" b="b"/>
              <a:pathLst>
                <a:path w="4816592" h="631615">
                  <a:moveTo>
                    <a:pt x="0" y="0"/>
                  </a:moveTo>
                  <a:lnTo>
                    <a:pt x="4816592" y="0"/>
                  </a:lnTo>
                  <a:lnTo>
                    <a:pt x="4816592" y="631615"/>
                  </a:lnTo>
                  <a:lnTo>
                    <a:pt x="0" y="631615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4816593" cy="726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27540" y="0"/>
            <a:ext cx="18815540" cy="749473"/>
            <a:chOff x="0" y="0"/>
            <a:chExt cx="4955533" cy="1973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55533" cy="197392"/>
            </a:xfrm>
            <a:custGeom>
              <a:avLst/>
              <a:gdLst/>
              <a:ahLst/>
              <a:cxnLst/>
              <a:rect l="l" t="t" r="r" b="b"/>
              <a:pathLst>
                <a:path w="4955533" h="197392">
                  <a:moveTo>
                    <a:pt x="0" y="0"/>
                  </a:moveTo>
                  <a:lnTo>
                    <a:pt x="4955533" y="0"/>
                  </a:lnTo>
                  <a:lnTo>
                    <a:pt x="4955533" y="197392"/>
                  </a:lnTo>
                  <a:lnTo>
                    <a:pt x="0" y="197392"/>
                  </a:ln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4955533" cy="292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7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997123"/>
            <a:ext cx="18288000" cy="198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1"/>
              </a:lnSpc>
            </a:pPr>
            <a:r>
              <a:rPr lang="en-US" sz="6668">
                <a:solidFill>
                  <a:srgbClr val="233D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Development of Digital Twin of</a:t>
            </a:r>
          </a:p>
          <a:p>
            <a:pPr algn="ctr">
              <a:lnSpc>
                <a:spcPts val="4801"/>
              </a:lnSpc>
            </a:pPr>
            <a:endParaRPr lang="en-US" sz="6668">
              <a:solidFill>
                <a:srgbClr val="233DFF"/>
              </a:solidFill>
              <a:latin typeface="Bodoni FLF Bold"/>
              <a:ea typeface="Bodoni FLF Bold"/>
              <a:cs typeface="Bodoni FLF Bold"/>
              <a:sym typeface="Bodoni FLF Bold"/>
            </a:endParaRPr>
          </a:p>
          <a:p>
            <a:pPr algn="ctr">
              <a:lnSpc>
                <a:spcPts val="4801"/>
              </a:lnSpc>
            </a:pPr>
            <a:r>
              <a:rPr lang="en-US" sz="6668">
                <a:solidFill>
                  <a:srgbClr val="233D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 Submersible Pump for Preventive Maintenance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835271" y="4295877"/>
            <a:ext cx="7136304" cy="211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022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SUPERVISOR</a:t>
            </a:r>
          </a:p>
          <a:p>
            <a:pPr algn="ctr">
              <a:lnSpc>
                <a:spcPts val="4231"/>
              </a:lnSpc>
            </a:pPr>
            <a:r>
              <a:rPr lang="en-US" sz="3022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Dr. Skylab P Bhore</a:t>
            </a:r>
          </a:p>
          <a:p>
            <a:pPr algn="ctr">
              <a:lnSpc>
                <a:spcPts val="4231"/>
              </a:lnSpc>
            </a:pPr>
            <a:r>
              <a:rPr lang="en-US" sz="3022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(Associate Professor,MED)</a:t>
            </a:r>
          </a:p>
          <a:p>
            <a:pPr algn="ctr">
              <a:lnSpc>
                <a:spcPts val="4231"/>
              </a:lnSpc>
            </a:pPr>
            <a:endParaRPr lang="en-US" sz="3022">
              <a:solidFill>
                <a:srgbClr val="F4F6FC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79734" y="4057650"/>
            <a:ext cx="5318252" cy="227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Group (M37) Members </a:t>
            </a:r>
          </a:p>
          <a:p>
            <a:pPr marL="565496" lvl="1" indent="-282748" algn="l">
              <a:lnSpc>
                <a:spcPts val="3666"/>
              </a:lnSpc>
              <a:buFont typeface="Arial"/>
              <a:buChar char="•"/>
            </a:pPr>
            <a:r>
              <a:rPr lang="en-US" sz="261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Vikas Gaur(20213038)</a:t>
            </a:r>
          </a:p>
          <a:p>
            <a:pPr marL="565496" lvl="1" indent="-282748" algn="l">
              <a:lnSpc>
                <a:spcPts val="3666"/>
              </a:lnSpc>
              <a:buFont typeface="Arial"/>
              <a:buChar char="•"/>
            </a:pPr>
            <a:r>
              <a:rPr lang="en-US" sz="261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Uttam Kumar Gupta(20213050)</a:t>
            </a:r>
          </a:p>
          <a:p>
            <a:pPr marL="565496" lvl="1" indent="-282748" algn="l">
              <a:lnSpc>
                <a:spcPts val="3666"/>
              </a:lnSpc>
              <a:buFont typeface="Arial"/>
              <a:buChar char="•"/>
            </a:pPr>
            <a:r>
              <a:rPr lang="en-US" sz="261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Shushanshu K Bharti(20213133)</a:t>
            </a:r>
          </a:p>
          <a:p>
            <a:pPr marL="565496" lvl="1" indent="-282748" algn="l">
              <a:lnSpc>
                <a:spcPts val="3666"/>
              </a:lnSpc>
              <a:buFont typeface="Arial"/>
              <a:buChar char="•"/>
            </a:pPr>
            <a:r>
              <a:rPr lang="en-US" sz="261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Umesh Kumar(20213140)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6101" y="-128051"/>
            <a:ext cx="16762488" cy="78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6"/>
              </a:lnSpc>
            </a:pPr>
            <a:r>
              <a:rPr lang="en-US" sz="4626" spc="370">
                <a:solidFill>
                  <a:srgbClr val="050A3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 A Presentation for B.Tech Final Year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63695" y="8053683"/>
            <a:ext cx="12167301" cy="71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1"/>
              </a:lnSpc>
            </a:pPr>
            <a:r>
              <a:rPr lang="en-US" sz="4207" spc="336">
                <a:solidFill>
                  <a:srgbClr val="050A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Department Of Mechanical Engineering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8789953"/>
            <a:ext cx="18288000" cy="134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Motilal Nehru National Institute of Technology(MNNIT), Allahabad,</a:t>
            </a:r>
          </a:p>
          <a:p>
            <a:pPr algn="ctr">
              <a:lnSpc>
                <a:spcPts val="5451"/>
              </a:lnSpc>
            </a:pPr>
            <a:r>
              <a:rPr lang="en-US" sz="38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Prayagraj,Uttar Pradesh-211004, India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24950" y="5958420"/>
            <a:ext cx="0" cy="5145633"/>
          </a:xfrm>
          <a:prstGeom prst="line">
            <a:avLst/>
          </a:prstGeom>
          <a:ln w="38100" cap="flat">
            <a:solidFill>
              <a:srgbClr val="233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105900" y="-1544117"/>
            <a:ext cx="0" cy="5145633"/>
          </a:xfrm>
          <a:prstGeom prst="line">
            <a:avLst/>
          </a:prstGeom>
          <a:ln w="38100" cap="flat">
            <a:solidFill>
              <a:srgbClr val="233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40979" y="2845863"/>
            <a:ext cx="9256958" cy="219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863"/>
              </a:lnSpc>
            </a:pPr>
            <a:r>
              <a:rPr lang="en-US" sz="12759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 you!</a:t>
            </a:r>
          </a:p>
        </p:txBody>
      </p:sp>
      <p:sp>
        <p:nvSpPr>
          <p:cNvPr id="6" name="Freeform 6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3579" y="3267832"/>
            <a:ext cx="1209163" cy="1209163"/>
          </a:xfrm>
          <a:custGeom>
            <a:avLst/>
            <a:gdLst/>
            <a:ahLst/>
            <a:cxnLst/>
            <a:rect l="l" t="t" r="r" b="b"/>
            <a:pathLst>
              <a:path w="1209163" h="1209163">
                <a:moveTo>
                  <a:pt x="0" y="0"/>
                </a:moveTo>
                <a:lnTo>
                  <a:pt x="1209163" y="0"/>
                </a:lnTo>
                <a:lnTo>
                  <a:pt x="1209163" y="1209163"/>
                </a:lnTo>
                <a:lnTo>
                  <a:pt x="0" y="120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63579" y="2150297"/>
            <a:ext cx="1207641" cy="1207641"/>
          </a:xfrm>
          <a:custGeom>
            <a:avLst/>
            <a:gdLst/>
            <a:ahLst/>
            <a:cxnLst/>
            <a:rect l="l" t="t" r="r" b="b"/>
            <a:pathLst>
              <a:path w="1207641" h="1207641">
                <a:moveTo>
                  <a:pt x="0" y="0"/>
                </a:moveTo>
                <a:lnTo>
                  <a:pt x="1207642" y="0"/>
                </a:lnTo>
                <a:lnTo>
                  <a:pt x="1207642" y="1207641"/>
                </a:lnTo>
                <a:lnTo>
                  <a:pt x="0" y="1207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63579" y="4295263"/>
            <a:ext cx="1207641" cy="1207641"/>
          </a:xfrm>
          <a:custGeom>
            <a:avLst/>
            <a:gdLst/>
            <a:ahLst/>
            <a:cxnLst/>
            <a:rect l="l" t="t" r="r" b="b"/>
            <a:pathLst>
              <a:path w="1207641" h="1207641">
                <a:moveTo>
                  <a:pt x="0" y="0"/>
                </a:moveTo>
                <a:lnTo>
                  <a:pt x="1207642" y="0"/>
                </a:lnTo>
                <a:lnTo>
                  <a:pt x="1207642" y="1207641"/>
                </a:lnTo>
                <a:lnTo>
                  <a:pt x="0" y="1207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63579" y="5302511"/>
            <a:ext cx="1207641" cy="1207641"/>
          </a:xfrm>
          <a:custGeom>
            <a:avLst/>
            <a:gdLst/>
            <a:ahLst/>
            <a:cxnLst/>
            <a:rect l="l" t="t" r="r" b="b"/>
            <a:pathLst>
              <a:path w="1207641" h="1207641">
                <a:moveTo>
                  <a:pt x="0" y="0"/>
                </a:moveTo>
                <a:lnTo>
                  <a:pt x="1207642" y="0"/>
                </a:lnTo>
                <a:lnTo>
                  <a:pt x="1207642" y="1207641"/>
                </a:lnTo>
                <a:lnTo>
                  <a:pt x="0" y="1207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63392" y="6564514"/>
            <a:ext cx="1207641" cy="1207641"/>
          </a:xfrm>
          <a:custGeom>
            <a:avLst/>
            <a:gdLst/>
            <a:ahLst/>
            <a:cxnLst/>
            <a:rect l="l" t="t" r="r" b="b"/>
            <a:pathLst>
              <a:path w="1207641" h="1207641">
                <a:moveTo>
                  <a:pt x="0" y="0"/>
                </a:moveTo>
                <a:lnTo>
                  <a:pt x="1207642" y="0"/>
                </a:lnTo>
                <a:lnTo>
                  <a:pt x="1207642" y="1207641"/>
                </a:lnTo>
                <a:lnTo>
                  <a:pt x="0" y="1207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13695" y="7771781"/>
            <a:ext cx="1207641" cy="1207641"/>
          </a:xfrm>
          <a:custGeom>
            <a:avLst/>
            <a:gdLst/>
            <a:ahLst/>
            <a:cxnLst/>
            <a:rect l="l" t="t" r="r" b="b"/>
            <a:pathLst>
              <a:path w="1207641" h="1207641">
                <a:moveTo>
                  <a:pt x="0" y="0"/>
                </a:moveTo>
                <a:lnTo>
                  <a:pt x="1207641" y="0"/>
                </a:lnTo>
                <a:lnTo>
                  <a:pt x="1207641" y="1207641"/>
                </a:lnTo>
                <a:lnTo>
                  <a:pt x="0" y="1207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80271" y="6844802"/>
            <a:ext cx="57849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Roadmap for 7th semester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93283"/>
            <a:ext cx="15779505" cy="144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7"/>
              </a:lnSpc>
              <a:spcBef>
                <a:spcPct val="0"/>
              </a:spcBef>
            </a:pPr>
            <a:r>
              <a:rPr lang="en-US" sz="1355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80271" y="2430585"/>
            <a:ext cx="32418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87049" y="3548881"/>
            <a:ext cx="30937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Motivation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72016" y="4563110"/>
            <a:ext cx="30937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80271" y="5689031"/>
            <a:ext cx="333507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Methodology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21336" y="8052069"/>
            <a:ext cx="63130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Roadmap for 8th semester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52" y="5606111"/>
            <a:ext cx="6920742" cy="19050"/>
          </a:xfrm>
          <a:prstGeom prst="line">
            <a:avLst/>
          </a:prstGeom>
          <a:ln w="38100" cap="flat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833438" y="1602451"/>
            <a:ext cx="4272175" cy="5901504"/>
          </a:xfrm>
          <a:custGeom>
            <a:avLst/>
            <a:gdLst/>
            <a:ahLst/>
            <a:cxnLst/>
            <a:rect l="l" t="t" r="r" b="b"/>
            <a:pathLst>
              <a:path w="4272175" h="5901504">
                <a:moveTo>
                  <a:pt x="0" y="0"/>
                </a:moveTo>
                <a:lnTo>
                  <a:pt x="4272176" y="0"/>
                </a:lnTo>
                <a:lnTo>
                  <a:pt x="4272176" y="5901504"/>
                </a:lnTo>
                <a:lnTo>
                  <a:pt x="0" y="590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8" r="-536" b="-268"/>
            </a:stretch>
          </a:blipFill>
          <a:ln w="19050" cap="sq">
            <a:solidFill>
              <a:srgbClr val="F4F6FC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608040" y="714898"/>
            <a:ext cx="7242648" cy="106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8"/>
              </a:lnSpc>
              <a:spcBef>
                <a:spcPct val="0"/>
              </a:spcBef>
            </a:pPr>
            <a:r>
              <a:rPr lang="en-US" sz="1001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8040" y="1985779"/>
            <a:ext cx="11463816" cy="365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2"/>
              </a:lnSpc>
            </a:pPr>
            <a:r>
              <a:rPr lang="en-US" sz="29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 submersible pump is a device designed to operate fully submerged in liquid, efficiently pushing the liquid to the surface. Its sealed motor prevents water damage, making it ideal for various applications.</a:t>
            </a:r>
          </a:p>
          <a:p>
            <a:pPr algn="l">
              <a:lnSpc>
                <a:spcPts val="4182"/>
              </a:lnSpc>
            </a:pPr>
            <a:r>
              <a:rPr lang="en-US" sz="2987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It has wide range of applications, including drinking water supply, industrial process, fire fighting, waste water management, irrigation.</a:t>
            </a:r>
          </a:p>
          <a:p>
            <a:pPr algn="l">
              <a:lnSpc>
                <a:spcPts val="4182"/>
              </a:lnSpc>
            </a:pPr>
            <a:endParaRPr lang="en-US" sz="2987">
              <a:solidFill>
                <a:srgbClr val="F4F6FC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49185" y="5644211"/>
            <a:ext cx="9645157" cy="4119155"/>
            <a:chOff x="0" y="0"/>
            <a:chExt cx="12860210" cy="54922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4178" cy="1074178"/>
            </a:xfrm>
            <a:custGeom>
              <a:avLst/>
              <a:gdLst/>
              <a:ahLst/>
              <a:cxnLst/>
              <a:rect l="l" t="t" r="r" b="b"/>
              <a:pathLst>
                <a:path w="1074178" h="1074178">
                  <a:moveTo>
                    <a:pt x="0" y="0"/>
                  </a:moveTo>
                  <a:lnTo>
                    <a:pt x="1074178" y="0"/>
                  </a:lnTo>
                  <a:lnTo>
                    <a:pt x="1074178" y="1074178"/>
                  </a:lnTo>
                  <a:lnTo>
                    <a:pt x="0" y="1074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097969" y="128212"/>
              <a:ext cx="9656795" cy="751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2"/>
                </a:lnSpc>
              </a:pPr>
              <a:r>
                <a:rPr lang="en-US" sz="3416" spc="273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PARTS OF SUBMERSIBLE PUMP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38055" y="1315582"/>
              <a:ext cx="3125047" cy="71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2"/>
                </a:lnSpc>
              </a:pPr>
              <a:r>
                <a:rPr lang="en-US" sz="3258" spc="26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1. MOTOR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23363" y="2481278"/>
              <a:ext cx="5173980" cy="7569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62"/>
                </a:lnSpc>
              </a:pPr>
              <a:r>
                <a:rPr lang="en-US" sz="3258" spc="260" dirty="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2. PUMP CASING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17127" y="3628470"/>
              <a:ext cx="5691707" cy="71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2"/>
                </a:lnSpc>
              </a:pPr>
              <a:r>
                <a:rPr lang="en-US" sz="3258" spc="26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3. IMPELLER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40503" y="1237785"/>
              <a:ext cx="4309650" cy="7569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62"/>
                </a:lnSpc>
              </a:pPr>
              <a:r>
                <a:rPr lang="en-US" sz="3258" spc="260" dirty="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5. SHAFT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86230" y="2300890"/>
              <a:ext cx="5173980" cy="71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2"/>
                </a:lnSpc>
              </a:pPr>
              <a:r>
                <a:rPr lang="en-US" sz="3258" spc="260" dirty="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6. CHECK VALVE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807149" y="3653677"/>
              <a:ext cx="2870623" cy="71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2"/>
                </a:lnSpc>
              </a:pPr>
              <a:r>
                <a:rPr lang="en-US" sz="3258" spc="26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7. CABLE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18505" y="4773894"/>
              <a:ext cx="3993024" cy="718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2"/>
                </a:lnSpc>
              </a:pPr>
              <a:r>
                <a:rPr lang="en-US" sz="3258" spc="26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4. DIFFUSER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254" y="2648627"/>
            <a:ext cx="909319" cy="909319"/>
          </a:xfrm>
          <a:custGeom>
            <a:avLst/>
            <a:gdLst/>
            <a:ahLst/>
            <a:cxnLst/>
            <a:rect l="l" t="t" r="r" b="b"/>
            <a:pathLst>
              <a:path w="909319" h="909319">
                <a:moveTo>
                  <a:pt x="0" y="0"/>
                </a:moveTo>
                <a:lnTo>
                  <a:pt x="909319" y="0"/>
                </a:lnTo>
                <a:lnTo>
                  <a:pt x="909319" y="909319"/>
                </a:lnTo>
                <a:lnTo>
                  <a:pt x="0" y="909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381" y="4139871"/>
            <a:ext cx="905446" cy="905446"/>
          </a:xfrm>
          <a:custGeom>
            <a:avLst/>
            <a:gdLst/>
            <a:ahLst/>
            <a:cxnLst/>
            <a:rect l="l" t="t" r="r" b="b"/>
            <a:pathLst>
              <a:path w="905446" h="905446">
                <a:moveTo>
                  <a:pt x="0" y="0"/>
                </a:moveTo>
                <a:lnTo>
                  <a:pt x="905446" y="0"/>
                </a:lnTo>
                <a:lnTo>
                  <a:pt x="905446" y="905446"/>
                </a:lnTo>
                <a:lnTo>
                  <a:pt x="0" y="905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508" y="6845543"/>
            <a:ext cx="909319" cy="909319"/>
          </a:xfrm>
          <a:custGeom>
            <a:avLst/>
            <a:gdLst/>
            <a:ahLst/>
            <a:cxnLst/>
            <a:rect l="l" t="t" r="r" b="b"/>
            <a:pathLst>
              <a:path w="909319" h="909319">
                <a:moveTo>
                  <a:pt x="0" y="0"/>
                </a:moveTo>
                <a:lnTo>
                  <a:pt x="909319" y="0"/>
                </a:lnTo>
                <a:lnTo>
                  <a:pt x="909319" y="909319"/>
                </a:lnTo>
                <a:lnTo>
                  <a:pt x="0" y="909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381" y="9060498"/>
            <a:ext cx="909319" cy="909319"/>
          </a:xfrm>
          <a:custGeom>
            <a:avLst/>
            <a:gdLst/>
            <a:ahLst/>
            <a:cxnLst/>
            <a:rect l="l" t="t" r="r" b="b"/>
            <a:pathLst>
              <a:path w="909319" h="909319">
                <a:moveTo>
                  <a:pt x="0" y="0"/>
                </a:moveTo>
                <a:lnTo>
                  <a:pt x="909319" y="0"/>
                </a:lnTo>
                <a:lnTo>
                  <a:pt x="909319" y="909319"/>
                </a:lnTo>
                <a:lnTo>
                  <a:pt x="0" y="909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1857" y="2222894"/>
            <a:ext cx="9278375" cy="5841212"/>
          </a:xfrm>
          <a:custGeom>
            <a:avLst/>
            <a:gdLst/>
            <a:ahLst/>
            <a:cxnLst/>
            <a:rect l="l" t="t" r="r" b="b"/>
            <a:pathLst>
              <a:path w="9278375" h="5841212">
                <a:moveTo>
                  <a:pt x="0" y="0"/>
                </a:moveTo>
                <a:lnTo>
                  <a:pt x="9278375" y="0"/>
                </a:lnTo>
                <a:lnTo>
                  <a:pt x="9278375" y="5841212"/>
                </a:lnTo>
                <a:lnTo>
                  <a:pt x="0" y="5841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83" b="-86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307581"/>
            <a:ext cx="9556634" cy="106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81"/>
              </a:lnSpc>
              <a:spcBef>
                <a:spcPct val="0"/>
              </a:spcBef>
            </a:pPr>
            <a:r>
              <a:rPr lang="en-US" sz="9973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Motivation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7859" y="2758789"/>
            <a:ext cx="56653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Identification of Problem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3298" y="9191625"/>
            <a:ext cx="45797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"/>
                <a:ea typeface="HK Grotesk"/>
                <a:cs typeface="HK Grotesk"/>
                <a:sym typeface="HK Grotesk"/>
              </a:rPr>
              <a:t>Prior Maintainance time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767115"/>
            <a:ext cx="789315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Canva Sans"/>
                <a:ea typeface="Canva Sans"/>
                <a:cs typeface="Canva Sans"/>
                <a:sym typeface="Canva Sans"/>
              </a:rPr>
              <a:t>Since  Fault is not identified by conventional method,  we can use ML model to predict the fault in the system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4040" y="6531217"/>
            <a:ext cx="834781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Canva Sans"/>
                <a:ea typeface="Canva Sans"/>
                <a:cs typeface="Canva Sans"/>
                <a:sym typeface="Canva Sans"/>
              </a:rPr>
              <a:t>Using real-time data from an IoT network platform, we can create a virtual model as a digital twin powered by machine learning.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32573" y="2353734"/>
            <a:ext cx="6492240" cy="0"/>
          </a:xfrm>
          <a:prstGeom prst="line">
            <a:avLst/>
          </a:prstGeom>
          <a:ln w="38100" cap="flat">
            <a:solidFill>
              <a:srgbClr val="CAE8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878" y="995699"/>
            <a:ext cx="16304050" cy="116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8"/>
              </a:lnSpc>
              <a:spcBef>
                <a:spcPct val="0"/>
              </a:spcBef>
            </a:pPr>
            <a:r>
              <a:rPr lang="en-US" sz="1095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 (What to do?)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3064195"/>
            <a:ext cx="13228824" cy="5767766"/>
            <a:chOff x="0" y="0"/>
            <a:chExt cx="17638432" cy="7690355"/>
          </a:xfrm>
        </p:grpSpPr>
        <p:sp>
          <p:nvSpPr>
            <p:cNvPr id="4" name="TextBox 4"/>
            <p:cNvSpPr txBox="1"/>
            <p:nvPr/>
          </p:nvSpPr>
          <p:spPr>
            <a:xfrm>
              <a:off x="1420083" y="122533"/>
              <a:ext cx="16218350" cy="1630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65"/>
                </a:lnSpc>
              </a:pPr>
              <a:r>
                <a:rPr lang="en-US" sz="3547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Collection of data from </a:t>
              </a:r>
            </a:p>
            <a:p>
              <a:pPr algn="l">
                <a:lnSpc>
                  <a:spcPts val="4965"/>
                </a:lnSpc>
              </a:pPr>
              <a:r>
                <a:rPr lang="en-US" sz="3547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submersible pump test setup in lab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20083" y="2347724"/>
              <a:ext cx="13281428" cy="1579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61"/>
                </a:lnSpc>
              </a:pPr>
              <a:r>
                <a:rPr lang="en-US" sz="3472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Development of data driven </a:t>
              </a:r>
            </a:p>
            <a:p>
              <a:pPr algn="l">
                <a:lnSpc>
                  <a:spcPts val="4861"/>
                </a:lnSpc>
              </a:pPr>
              <a:r>
                <a:rPr lang="en-US" sz="3472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ML Model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20083" y="4207227"/>
              <a:ext cx="13281428" cy="793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09"/>
                </a:lnSpc>
              </a:pPr>
              <a:r>
                <a:rPr lang="en-US" sz="3578" spc="286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Development of Digital Twin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20083" y="6081315"/>
              <a:ext cx="14313275" cy="1609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13"/>
                </a:lnSpc>
              </a:pPr>
              <a:r>
                <a:rPr lang="en-US" sz="3509" spc="28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Prediction of faults and remaining life of system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65863" cy="1065863"/>
            </a:xfrm>
            <a:custGeom>
              <a:avLst/>
              <a:gdLst/>
              <a:ahLst/>
              <a:cxnLst/>
              <a:rect l="l" t="t" r="r" b="b"/>
              <a:pathLst>
                <a:path w="1065863" h="1065863">
                  <a:moveTo>
                    <a:pt x="0" y="0"/>
                  </a:moveTo>
                  <a:lnTo>
                    <a:pt x="1065863" y="0"/>
                  </a:lnTo>
                  <a:lnTo>
                    <a:pt x="1065863" y="1065863"/>
                  </a:lnTo>
                  <a:lnTo>
                    <a:pt x="0" y="1065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080" y="2237289"/>
              <a:ext cx="1061323" cy="1061323"/>
            </a:xfrm>
            <a:custGeom>
              <a:avLst/>
              <a:gdLst/>
              <a:ahLst/>
              <a:cxnLst/>
              <a:rect l="l" t="t" r="r" b="b"/>
              <a:pathLst>
                <a:path w="1061323" h="1061323">
                  <a:moveTo>
                    <a:pt x="0" y="0"/>
                  </a:moveTo>
                  <a:lnTo>
                    <a:pt x="1061323" y="0"/>
                  </a:lnTo>
                  <a:lnTo>
                    <a:pt x="1061323" y="1061323"/>
                  </a:lnTo>
                  <a:lnTo>
                    <a:pt x="0" y="106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540" y="4108587"/>
              <a:ext cx="1065863" cy="1065863"/>
            </a:xfrm>
            <a:custGeom>
              <a:avLst/>
              <a:gdLst/>
              <a:ahLst/>
              <a:cxnLst/>
              <a:rect l="l" t="t" r="r" b="b"/>
              <a:pathLst>
                <a:path w="1065863" h="1065863">
                  <a:moveTo>
                    <a:pt x="0" y="0"/>
                  </a:moveTo>
                  <a:lnTo>
                    <a:pt x="1065863" y="0"/>
                  </a:lnTo>
                  <a:lnTo>
                    <a:pt x="1065863" y="1065863"/>
                  </a:lnTo>
                  <a:lnTo>
                    <a:pt x="0" y="1065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540" y="5982675"/>
              <a:ext cx="1065863" cy="1065863"/>
            </a:xfrm>
            <a:custGeom>
              <a:avLst/>
              <a:gdLst/>
              <a:ahLst/>
              <a:cxnLst/>
              <a:rect l="l" t="t" r="r" b="b"/>
              <a:pathLst>
                <a:path w="1065863" h="1065863">
                  <a:moveTo>
                    <a:pt x="0" y="0"/>
                  </a:moveTo>
                  <a:lnTo>
                    <a:pt x="1065863" y="0"/>
                  </a:lnTo>
                  <a:lnTo>
                    <a:pt x="1065863" y="1065863"/>
                  </a:lnTo>
                  <a:lnTo>
                    <a:pt x="0" y="1065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 flipV="1">
            <a:off x="1677378" y="2160126"/>
            <a:ext cx="13861994" cy="0"/>
          </a:xfrm>
          <a:prstGeom prst="line">
            <a:avLst/>
          </a:prstGeom>
          <a:ln w="38100" cap="flat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8169649" y="2702022"/>
            <a:ext cx="10118351" cy="4882956"/>
          </a:xfrm>
          <a:custGeom>
            <a:avLst/>
            <a:gdLst/>
            <a:ahLst/>
            <a:cxnLst/>
            <a:rect l="l" t="t" r="r" b="b"/>
            <a:pathLst>
              <a:path w="10118351" h="4882956">
                <a:moveTo>
                  <a:pt x="0" y="0"/>
                </a:moveTo>
                <a:lnTo>
                  <a:pt x="10118351" y="0"/>
                </a:lnTo>
                <a:lnTo>
                  <a:pt x="10118351" y="4882956"/>
                </a:lnTo>
                <a:lnTo>
                  <a:pt x="0" y="4882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4" r="-805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4879" y="268908"/>
            <a:ext cx="16174085" cy="173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0"/>
              </a:lnSpc>
            </a:pPr>
            <a:r>
              <a:rPr lang="en-US" sz="1010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Methodology(How to do..?)</a:t>
            </a:r>
          </a:p>
        </p:txBody>
      </p:sp>
      <p:sp>
        <p:nvSpPr>
          <p:cNvPr id="3" name="Freeform 3"/>
          <p:cNvSpPr/>
          <p:nvPr/>
        </p:nvSpPr>
        <p:spPr>
          <a:xfrm>
            <a:off x="424879" y="2749261"/>
            <a:ext cx="918400" cy="918400"/>
          </a:xfrm>
          <a:custGeom>
            <a:avLst/>
            <a:gdLst/>
            <a:ahLst/>
            <a:cxnLst/>
            <a:rect l="l" t="t" r="r" b="b"/>
            <a:pathLst>
              <a:path w="918400" h="918400">
                <a:moveTo>
                  <a:pt x="0" y="0"/>
                </a:moveTo>
                <a:lnTo>
                  <a:pt x="918401" y="0"/>
                </a:lnTo>
                <a:lnTo>
                  <a:pt x="918401" y="918401"/>
                </a:lnTo>
                <a:lnTo>
                  <a:pt x="0" y="91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4879" y="4391562"/>
            <a:ext cx="918400" cy="918400"/>
          </a:xfrm>
          <a:custGeom>
            <a:avLst/>
            <a:gdLst/>
            <a:ahLst/>
            <a:cxnLst/>
            <a:rect l="l" t="t" r="r" b="b"/>
            <a:pathLst>
              <a:path w="918400" h="918400">
                <a:moveTo>
                  <a:pt x="0" y="0"/>
                </a:moveTo>
                <a:lnTo>
                  <a:pt x="918401" y="0"/>
                </a:lnTo>
                <a:lnTo>
                  <a:pt x="918401" y="918400"/>
                </a:lnTo>
                <a:lnTo>
                  <a:pt x="0" y="91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4879" y="6033862"/>
            <a:ext cx="918400" cy="918400"/>
          </a:xfrm>
          <a:custGeom>
            <a:avLst/>
            <a:gdLst/>
            <a:ahLst/>
            <a:cxnLst/>
            <a:rect l="l" t="t" r="r" b="b"/>
            <a:pathLst>
              <a:path w="918400" h="918400">
                <a:moveTo>
                  <a:pt x="0" y="0"/>
                </a:moveTo>
                <a:lnTo>
                  <a:pt x="918401" y="0"/>
                </a:lnTo>
                <a:lnTo>
                  <a:pt x="918401" y="918400"/>
                </a:lnTo>
                <a:lnTo>
                  <a:pt x="0" y="91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496" y="7817037"/>
            <a:ext cx="918400" cy="918400"/>
          </a:xfrm>
          <a:custGeom>
            <a:avLst/>
            <a:gdLst/>
            <a:ahLst/>
            <a:cxnLst/>
            <a:rect l="l" t="t" r="r" b="b"/>
            <a:pathLst>
              <a:path w="918400" h="918400">
                <a:moveTo>
                  <a:pt x="0" y="0"/>
                </a:moveTo>
                <a:lnTo>
                  <a:pt x="918400" y="0"/>
                </a:lnTo>
                <a:lnTo>
                  <a:pt x="918400" y="918400"/>
                </a:lnTo>
                <a:lnTo>
                  <a:pt x="0" y="91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2003092"/>
            <a:ext cx="7483222" cy="0"/>
          </a:xfrm>
          <a:prstGeom prst="line">
            <a:avLst/>
          </a:prstGeom>
          <a:ln w="38100" cap="flat">
            <a:solidFill>
              <a:srgbClr val="F4F6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1178308" y="2479594"/>
            <a:ext cx="6716860" cy="6778706"/>
          </a:xfrm>
          <a:custGeom>
            <a:avLst/>
            <a:gdLst/>
            <a:ahLst/>
            <a:cxnLst/>
            <a:rect l="l" t="t" r="r" b="b"/>
            <a:pathLst>
              <a:path w="6716860" h="6778706">
                <a:moveTo>
                  <a:pt x="0" y="0"/>
                </a:moveTo>
                <a:lnTo>
                  <a:pt x="6716859" y="0"/>
                </a:lnTo>
                <a:lnTo>
                  <a:pt x="6716859" y="6778706"/>
                </a:lnTo>
                <a:lnTo>
                  <a:pt x="0" y="6778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0" r="-46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04336" y="2884929"/>
            <a:ext cx="89257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The setup has been there in Rotar Dynamic Lab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3280" y="4332094"/>
            <a:ext cx="927941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Uses of differnet Sensors for data acquisition and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sending it to cloud server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3896" y="5967187"/>
            <a:ext cx="916659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Utilising the concept of Machine Learning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Algorithm to analyse the data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815" y="7604852"/>
            <a:ext cx="957342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Using the  dynamic Data we can now Perform the Digital Twin of a Body With Indicating the Information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8162" y="1280834"/>
            <a:ext cx="16637212" cy="78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3"/>
              </a:lnSpc>
              <a:spcBef>
                <a:spcPct val="0"/>
              </a:spcBef>
            </a:pPr>
            <a:r>
              <a:rPr lang="en-US" sz="7296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Roadmap for 7th Semester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85777" y="8440669"/>
            <a:ext cx="3573244" cy="8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19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Predict the remaining useful life of pump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61575" y="8216599"/>
            <a:ext cx="4155193" cy="132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183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appropriate measures to address the underline issues and prevent recurrence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35239" y="4659249"/>
            <a:ext cx="4032520" cy="87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3"/>
              </a:lnSpc>
            </a:pPr>
            <a:r>
              <a:rPr lang="en-US" sz="21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Development of Data driven Machine Learning Model </a:t>
            </a:r>
          </a:p>
        </p:txBody>
      </p:sp>
      <p:sp>
        <p:nvSpPr>
          <p:cNvPr id="6" name="AutoShape 6"/>
          <p:cNvSpPr/>
          <p:nvPr/>
        </p:nvSpPr>
        <p:spPr>
          <a:xfrm>
            <a:off x="11114898" y="3467697"/>
            <a:ext cx="1702780" cy="0"/>
          </a:xfrm>
          <a:prstGeom prst="line">
            <a:avLst/>
          </a:prstGeom>
          <a:ln w="47625" cap="rnd">
            <a:solidFill>
              <a:srgbClr val="233D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5409765" y="3467697"/>
            <a:ext cx="1702780" cy="0"/>
          </a:xfrm>
          <a:prstGeom prst="line">
            <a:avLst/>
          </a:prstGeom>
          <a:ln w="47625" cap="rnd">
            <a:solidFill>
              <a:srgbClr val="233D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348246" y="243484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775500">
            <a:off x="7864700" y="2601866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954883">
            <a:off x="13563734" y="250017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56884" y="3288608"/>
            <a:ext cx="1305836" cy="92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56"/>
              </a:lnSpc>
              <a:spcBef>
                <a:spcPct val="0"/>
              </a:spcBef>
            </a:pPr>
            <a:r>
              <a:rPr lang="en-US" sz="869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72143" y="3390302"/>
            <a:ext cx="1305836" cy="92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56"/>
              </a:lnSpc>
              <a:spcBef>
                <a:spcPct val="0"/>
              </a:spcBef>
            </a:pPr>
            <a:r>
              <a:rPr lang="en-US" sz="869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67481" y="3323136"/>
            <a:ext cx="1305836" cy="93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36"/>
              </a:lnSpc>
              <a:spcBef>
                <a:spcPct val="0"/>
              </a:spcBef>
            </a:pPr>
            <a:r>
              <a:rPr lang="en-US" sz="880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082997" y="7176713"/>
            <a:ext cx="1702780" cy="0"/>
          </a:xfrm>
          <a:prstGeom prst="line">
            <a:avLst/>
          </a:prstGeom>
          <a:ln w="47625" cap="rnd">
            <a:solidFill>
              <a:srgbClr val="233D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10671780">
            <a:off x="4953074" y="602707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409765" y="6815507"/>
            <a:ext cx="1305836" cy="93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36"/>
              </a:lnSpc>
              <a:spcBef>
                <a:spcPct val="0"/>
              </a:spcBef>
            </a:pPr>
            <a:r>
              <a:rPr lang="en-US" sz="880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sp>
        <p:nvSpPr>
          <p:cNvPr id="17" name="Freeform 17"/>
          <p:cNvSpPr/>
          <p:nvPr/>
        </p:nvSpPr>
        <p:spPr>
          <a:xfrm rot="-6070053">
            <a:off x="10711151" y="6096235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114898" y="6884672"/>
            <a:ext cx="1305836" cy="93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36"/>
              </a:lnSpc>
              <a:spcBef>
                <a:spcPct val="0"/>
              </a:spcBef>
            </a:pPr>
            <a:r>
              <a:rPr lang="en-US" sz="880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26058" y="4995961"/>
            <a:ext cx="276748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Assembly of the setup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 be perform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56743" y="4839017"/>
            <a:ext cx="437451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Now connecting it with cloud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 get the data for various condition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9825" y="1566911"/>
            <a:ext cx="15889116" cy="70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84"/>
              </a:lnSpc>
              <a:spcBef>
                <a:spcPct val="0"/>
              </a:spcBef>
            </a:pPr>
            <a:r>
              <a:rPr lang="en-US" sz="6645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Roadmap for 8th Semester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19871" y="4062971"/>
            <a:ext cx="1305836" cy="92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56"/>
              </a:lnSpc>
              <a:spcBef>
                <a:spcPct val="0"/>
              </a:spcBef>
            </a:pPr>
            <a:r>
              <a:rPr lang="en-US" sz="869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60909" y="4177118"/>
            <a:ext cx="1305836" cy="92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56"/>
              </a:lnSpc>
              <a:spcBef>
                <a:spcPct val="0"/>
              </a:spcBef>
            </a:pPr>
            <a:r>
              <a:rPr lang="en-US" sz="869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52926" y="4177118"/>
            <a:ext cx="1305836" cy="92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56"/>
              </a:lnSpc>
              <a:spcBef>
                <a:spcPct val="0"/>
              </a:spcBef>
            </a:pPr>
            <a:r>
              <a:rPr lang="en-US" sz="869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15698" y="5921324"/>
            <a:ext cx="4580293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>
                <a:solidFill>
                  <a:srgbClr val="CAE8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Digital representation of the real time information of different data using sensors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2426221" y="4370708"/>
            <a:ext cx="1702780" cy="0"/>
          </a:xfrm>
          <a:prstGeom prst="line">
            <a:avLst/>
          </a:prstGeom>
          <a:ln w="47625" cap="rnd">
            <a:solidFill>
              <a:srgbClr val="233D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010142" y="5921324"/>
            <a:ext cx="4133611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>
                <a:solidFill>
                  <a:srgbClr val="CAE8FF"/>
                </a:solidFill>
                <a:latin typeface="HK Grotesk"/>
                <a:ea typeface="HK Grotesk"/>
                <a:cs typeface="HK Grotesk"/>
                <a:sym typeface="HK Grotesk"/>
              </a:rPr>
              <a:t>Pin Point the specific point in the system , predicting the remaining life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921324"/>
            <a:ext cx="3850903" cy="179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>
                <a:solidFill>
                  <a:srgbClr val="CAE8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Establishment of IOT  frame and acquire data from cloud 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8292610" y="4346895"/>
            <a:ext cx="1702780" cy="0"/>
          </a:xfrm>
          <a:prstGeom prst="line">
            <a:avLst/>
          </a:prstGeom>
          <a:ln w="47625" cap="rnd">
            <a:solidFill>
              <a:srgbClr val="233D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4028213" y="4323083"/>
            <a:ext cx="1702780" cy="0"/>
          </a:xfrm>
          <a:prstGeom prst="line">
            <a:avLst/>
          </a:prstGeom>
          <a:ln w="47625" cap="rnd">
            <a:solidFill>
              <a:srgbClr val="233D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310470" y="5921324"/>
            <a:ext cx="3398177" cy="179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000" spc="240">
                <a:solidFill>
                  <a:srgbClr val="CAE8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Import data from cloud to virtual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4488" y="4026227"/>
            <a:ext cx="1305836" cy="92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56"/>
              </a:lnSpc>
              <a:spcBef>
                <a:spcPct val="0"/>
              </a:spcBef>
            </a:pPr>
            <a:r>
              <a:rPr lang="en-US" sz="869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0741" y="322967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603132">
            <a:off x="5909022" y="3169117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412080">
            <a:off x="10154141" y="322967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7546302">
            <a:off x="14767733" y="329023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7581"/>
            <a:ext cx="9556634" cy="106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81"/>
              </a:lnSpc>
              <a:spcBef>
                <a:spcPct val="0"/>
              </a:spcBef>
            </a:pPr>
            <a:r>
              <a:rPr lang="en-US" sz="9973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4525" y="2760160"/>
            <a:ext cx="13661811" cy="128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3"/>
              </a:lnSpc>
            </a:pPr>
            <a:r>
              <a:rPr lang="en-US" sz="3652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The development of a Digital Twin for a submersible pump marks a significant advancement in the field of predictive maintenance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4525" y="5483371"/>
            <a:ext cx="13661811" cy="323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0"/>
              </a:lnSpc>
            </a:pPr>
            <a:r>
              <a:rPr lang="en-US" sz="3650" spc="292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By creating a virtual replica of the physical pump, the system allows for real-time monitoring, data analysis, and predictive insights, leading to improved operational efficiency, reduced downtime, and enhanced decision-making processes. updates. </a:t>
            </a:r>
          </a:p>
        </p:txBody>
      </p:sp>
      <p:sp>
        <p:nvSpPr>
          <p:cNvPr id="5" name="Freeform 5"/>
          <p:cNvSpPr/>
          <p:nvPr/>
        </p:nvSpPr>
        <p:spPr>
          <a:xfrm>
            <a:off x="723010" y="2676340"/>
            <a:ext cx="909319" cy="909319"/>
          </a:xfrm>
          <a:custGeom>
            <a:avLst/>
            <a:gdLst/>
            <a:ahLst/>
            <a:cxnLst/>
            <a:rect l="l" t="t" r="r" b="b"/>
            <a:pathLst>
              <a:path w="909319" h="909319">
                <a:moveTo>
                  <a:pt x="0" y="0"/>
                </a:moveTo>
                <a:lnTo>
                  <a:pt x="909319" y="0"/>
                </a:lnTo>
                <a:lnTo>
                  <a:pt x="909319" y="909319"/>
                </a:lnTo>
                <a:lnTo>
                  <a:pt x="0" y="909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4040" y="5510594"/>
            <a:ext cx="909319" cy="909319"/>
          </a:xfrm>
          <a:custGeom>
            <a:avLst/>
            <a:gdLst/>
            <a:ahLst/>
            <a:cxnLst/>
            <a:rect l="l" t="t" r="r" b="b"/>
            <a:pathLst>
              <a:path w="909319" h="909319">
                <a:moveTo>
                  <a:pt x="0" y="0"/>
                </a:moveTo>
                <a:lnTo>
                  <a:pt x="909320" y="0"/>
                </a:lnTo>
                <a:lnTo>
                  <a:pt x="909320" y="909319"/>
                </a:lnTo>
                <a:lnTo>
                  <a:pt x="0" y="909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504</Words>
  <Application>Microsoft Office PowerPoint</Application>
  <PresentationFormat>Custom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Source Serif Pro Bold</vt:lpstr>
      <vt:lpstr>HK Grotesk Medium</vt:lpstr>
      <vt:lpstr>HK Grotesk Bold</vt:lpstr>
      <vt:lpstr>Bodoni FLF Bold</vt:lpstr>
      <vt:lpstr>HK Grotesk</vt:lpstr>
      <vt:lpstr>Canva Sans Bold</vt:lpstr>
      <vt:lpstr>Arial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VGAUR</dc:creator>
  <cp:lastModifiedBy>Vikas Gaur</cp:lastModifiedBy>
  <cp:revision>2</cp:revision>
  <dcterms:created xsi:type="dcterms:W3CDTF">2006-08-16T00:00:00Z</dcterms:created>
  <dcterms:modified xsi:type="dcterms:W3CDTF">2024-08-28T03:08:30Z</dcterms:modified>
  <dc:identifier>DAGO-NLmMdI</dc:identifier>
</cp:coreProperties>
</file>